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70" r:id="rId12"/>
    <p:sldId id="265" r:id="rId13"/>
    <p:sldId id="269" r:id="rId14"/>
    <p:sldId id="266" r:id="rId15"/>
    <p:sldId id="271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32"/>
    <p:restoredTop sz="94643"/>
  </p:normalViewPr>
  <p:slideViewPr>
    <p:cSldViewPr snapToGrid="0" snapToObjects="1">
      <p:cViewPr varScale="1">
        <p:scale>
          <a:sx n="110" d="100"/>
          <a:sy n="110" d="100"/>
        </p:scale>
        <p:origin x="200" y="5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preprocessing/image/" TargetMode="External"/><Relationship Id="rId2" Type="http://schemas.openxmlformats.org/officeDocument/2006/relationships/hyperlink" Target="https://www.pyimagesearch.com/2016/06/20/detecting-cats-in-images-with-opencv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772DB-C1E7-7F41-9F72-8BB753367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844400"/>
            <a:ext cx="9448800" cy="1825096"/>
          </a:xfrm>
        </p:spPr>
        <p:txBody>
          <a:bodyPr/>
          <a:lstStyle/>
          <a:p>
            <a:r>
              <a:rPr lang="en-US" dirty="0"/>
              <a:t>Csc420 Final project</a:t>
            </a:r>
            <a:br>
              <a:rPr lang="en-US" dirty="0"/>
            </a:br>
            <a:r>
              <a:rPr lang="en-US" sz="3200" dirty="0"/>
              <a:t>Dog vs. cat detection &amp; classification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2728C7-6DD3-3449-B34D-5CBCA8E57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10595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Group Member: Yilin Qu, </a:t>
            </a:r>
            <a:r>
              <a:rPr lang="en-US" dirty="0" err="1"/>
              <a:t>Yuhan</a:t>
            </a:r>
            <a:r>
              <a:rPr lang="en-US" dirty="0"/>
              <a:t> Shao</a:t>
            </a:r>
          </a:p>
          <a:p>
            <a:r>
              <a:rPr lang="en-US" dirty="0"/>
              <a:t>Student Number: 1002995734, 1002281327</a:t>
            </a:r>
          </a:p>
          <a:p>
            <a:r>
              <a:rPr lang="en-US" dirty="0" err="1"/>
              <a:t>UTORid</a:t>
            </a:r>
            <a:r>
              <a:rPr lang="en-US" dirty="0"/>
              <a:t>: </a:t>
            </a:r>
            <a:r>
              <a:rPr lang="en-US" dirty="0" err="1"/>
              <a:t>quyilin</a:t>
            </a:r>
            <a:r>
              <a:rPr lang="en-US" dirty="0"/>
              <a:t>, </a:t>
            </a:r>
            <a:r>
              <a:rPr lang="en-US" dirty="0" err="1"/>
              <a:t>shaoyuha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64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BA2423-C58F-704C-A17A-286094D8073E}"/>
              </a:ext>
            </a:extLst>
          </p:cNvPr>
          <p:cNvSpPr/>
          <p:nvPr/>
        </p:nvSpPr>
        <p:spPr>
          <a:xfrm>
            <a:off x="520616" y="253345"/>
            <a:ext cx="36210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000" b="1" dirty="0"/>
              <a:t>CNN Training Part Result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C2A27-AAA8-104C-A074-11A5E76B4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471" y="753327"/>
            <a:ext cx="8219057" cy="57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53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BA2423-C58F-704C-A17A-286094D8073E}"/>
              </a:ext>
            </a:extLst>
          </p:cNvPr>
          <p:cNvSpPr/>
          <p:nvPr/>
        </p:nvSpPr>
        <p:spPr>
          <a:xfrm>
            <a:off x="1564508" y="4626864"/>
            <a:ext cx="20430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Correct Classification </a:t>
            </a:r>
          </a:p>
        </p:txBody>
      </p:sp>
      <p:pic>
        <p:nvPicPr>
          <p:cNvPr id="4" name="Picture 3" descr="A close up of a dog&#13;&#10;&#13;&#10;Description automatically generated">
            <a:extLst>
              <a:ext uri="{FF2B5EF4-FFF2-40B4-BE49-F238E27FC236}">
                <a16:creationId xmlns:a16="http://schemas.microsoft.com/office/drawing/2014/main" id="{DBBA76CC-B3D2-1D48-875B-5C9A1EBC7EE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30" y="1258316"/>
            <a:ext cx="2764155" cy="3368548"/>
          </a:xfrm>
          <a:prstGeom prst="rect">
            <a:avLst/>
          </a:prstGeom>
        </p:spPr>
      </p:pic>
      <p:pic>
        <p:nvPicPr>
          <p:cNvPr id="6" name="Picture 5" descr="A close up of a dog&#13;&#10;&#13;&#10;Description automatically generated">
            <a:extLst>
              <a:ext uri="{FF2B5EF4-FFF2-40B4-BE49-F238E27FC236}">
                <a16:creationId xmlns:a16="http://schemas.microsoft.com/office/drawing/2014/main" id="{BDF80BC2-3E96-2743-AA7D-3A2D30B00E4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885" y="1258316"/>
            <a:ext cx="2173775" cy="3368548"/>
          </a:xfrm>
          <a:prstGeom prst="rect">
            <a:avLst/>
          </a:prstGeom>
        </p:spPr>
      </p:pic>
      <p:pic>
        <p:nvPicPr>
          <p:cNvPr id="8" name="Picture 7" descr="A cat that is looking at the camera&#13;&#10;&#13;&#10;Description automatically generated">
            <a:extLst>
              <a:ext uri="{FF2B5EF4-FFF2-40B4-BE49-F238E27FC236}">
                <a16:creationId xmlns:a16="http://schemas.microsoft.com/office/drawing/2014/main" id="{5E5BCFF9-AB09-B143-966B-BCF80D2CC13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660" y="1258316"/>
            <a:ext cx="2597660" cy="3368548"/>
          </a:xfrm>
          <a:prstGeom prst="rect">
            <a:avLst/>
          </a:prstGeom>
        </p:spPr>
      </p:pic>
      <p:pic>
        <p:nvPicPr>
          <p:cNvPr id="9" name="Picture 8" descr="A black cat sitting in front of a window&#13;&#10;&#13;&#10;Description automatically generated">
            <a:extLst>
              <a:ext uri="{FF2B5EF4-FFF2-40B4-BE49-F238E27FC236}">
                <a16:creationId xmlns:a16="http://schemas.microsoft.com/office/drawing/2014/main" id="{8CE4F0E3-6034-AD4A-AF0E-FA72D422589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320" y="1258316"/>
            <a:ext cx="2597660" cy="33685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72116A8-C568-754B-BB07-1007BA53365F}"/>
              </a:ext>
            </a:extLst>
          </p:cNvPr>
          <p:cNvSpPr/>
          <p:nvPr/>
        </p:nvSpPr>
        <p:spPr>
          <a:xfrm>
            <a:off x="654728" y="552049"/>
            <a:ext cx="36210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000" b="1" dirty="0"/>
              <a:t>Final Result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4B9EED-30E9-FF41-B88A-3480A886B6B0}"/>
              </a:ext>
            </a:extLst>
          </p:cNvPr>
          <p:cNvSpPr/>
          <p:nvPr/>
        </p:nvSpPr>
        <p:spPr>
          <a:xfrm>
            <a:off x="4051380" y="4688419"/>
            <a:ext cx="18556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Correct Classification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5B5703-A0A8-D347-9898-A96C0A5EE11F}"/>
              </a:ext>
            </a:extLst>
          </p:cNvPr>
          <p:cNvSpPr/>
          <p:nvPr/>
        </p:nvSpPr>
        <p:spPr>
          <a:xfrm>
            <a:off x="6284978" y="4688419"/>
            <a:ext cx="23437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Correct Classification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C27823-FE7A-6D46-9A1E-B85301861518}"/>
              </a:ext>
            </a:extLst>
          </p:cNvPr>
          <p:cNvSpPr/>
          <p:nvPr/>
        </p:nvSpPr>
        <p:spPr>
          <a:xfrm>
            <a:off x="9576585" y="4688419"/>
            <a:ext cx="10855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False </a:t>
            </a:r>
          </a:p>
          <a:p>
            <a:pPr algn="ctr"/>
            <a:r>
              <a:rPr lang="en-US" b="1" dirty="0"/>
              <a:t>Positive </a:t>
            </a:r>
          </a:p>
        </p:txBody>
      </p:sp>
    </p:spTree>
    <p:extLst>
      <p:ext uri="{BB962C8B-B14F-4D97-AF65-F5344CB8AC3E}">
        <p14:creationId xmlns:p14="http://schemas.microsoft.com/office/powerpoint/2010/main" val="4079822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B2728C7-6DD3-3449-B34D-5CBCA8E57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659" y="1080690"/>
            <a:ext cx="10787712" cy="4974421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b="1" dirty="0"/>
              <a:t>Open Source Code for Detection Phase</a:t>
            </a:r>
            <a:endParaRPr lang="en-US" sz="13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b="1" dirty="0" err="1"/>
              <a:t>OpenCV</a:t>
            </a:r>
            <a:r>
              <a:rPr lang="en-US" b="1" dirty="0"/>
              <a:t> detector: </a:t>
            </a:r>
            <a:r>
              <a:rPr lang="en-US" altLang="zh-CN" sz="1200" dirty="0">
                <a:solidFill>
                  <a:srgbClr val="FF0000"/>
                </a:solidFill>
                <a:hlinkClick r:id="rId2"/>
              </a:rPr>
              <a:t>https://www.pyimagesearch.com/2016/06/20/detecting-cats-in-images-with-opencv/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This method used cv2.CascadeClassifier to detect faces of cats. For grouping rectangles, it used </a:t>
            </a:r>
            <a:r>
              <a:rPr lang="en-US" dirty="0" err="1">
                <a:solidFill>
                  <a:srgbClr val="FFFFFF"/>
                </a:solidFill>
              </a:rPr>
              <a:t>detectMultiscale</a:t>
            </a:r>
            <a:r>
              <a:rPr lang="en-US" dirty="0">
                <a:solidFill>
                  <a:srgbClr val="FFFFFF"/>
                </a:solidFill>
              </a:rPr>
              <a:t>() function. </a:t>
            </a:r>
            <a:r>
              <a:rPr lang="en-US" dirty="0" err="1">
                <a:solidFill>
                  <a:srgbClr val="FFFFFF"/>
                </a:solidFill>
              </a:rPr>
              <a:t>CascadeClassifer</a:t>
            </a:r>
            <a:r>
              <a:rPr lang="en-US" dirty="0">
                <a:solidFill>
                  <a:srgbClr val="FFFFFF"/>
                </a:solidFill>
              </a:rPr>
              <a:t> is more accurate on detecting faces, but our method will detect a whole dog or cat instead of faces.</a:t>
            </a:r>
          </a:p>
          <a:p>
            <a:endParaRPr lang="en-US" b="1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b="1" dirty="0"/>
              <a:t>Open Source Code of CNN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b="1" dirty="0" err="1"/>
              <a:t>Keras</a:t>
            </a:r>
            <a:r>
              <a:rPr lang="en-US" b="1" dirty="0"/>
              <a:t>’ built-in VGG16 model: </a:t>
            </a:r>
            <a:r>
              <a:rPr lang="en-US" sz="1200" dirty="0">
                <a:solidFill>
                  <a:srgbClr val="FF0000"/>
                </a:solidFill>
              </a:rPr>
              <a:t>https://</a:t>
            </a:r>
            <a:r>
              <a:rPr lang="en-US" sz="1200" dirty="0" err="1">
                <a:solidFill>
                  <a:srgbClr val="FF0000"/>
                </a:solidFill>
              </a:rPr>
              <a:t>keras.io</a:t>
            </a:r>
            <a:r>
              <a:rPr lang="en-US" sz="1200" dirty="0">
                <a:solidFill>
                  <a:srgbClr val="FF0000"/>
                </a:solidFill>
              </a:rPr>
              <a:t>/applications/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b="1" dirty="0" err="1"/>
              <a:t>Keras</a:t>
            </a:r>
            <a:r>
              <a:rPr lang="en-US" b="1" dirty="0"/>
              <a:t>’ built-in SGD optimizer: </a:t>
            </a:r>
            <a:r>
              <a:rPr lang="en-US" sz="1200" dirty="0">
                <a:solidFill>
                  <a:srgbClr val="FF0000"/>
                </a:solidFill>
              </a:rPr>
              <a:t>https://</a:t>
            </a:r>
            <a:r>
              <a:rPr lang="en-US" sz="1200" dirty="0" err="1">
                <a:solidFill>
                  <a:srgbClr val="FF0000"/>
                </a:solidFill>
              </a:rPr>
              <a:t>keras.io</a:t>
            </a:r>
            <a:r>
              <a:rPr lang="en-US" sz="1200" dirty="0">
                <a:solidFill>
                  <a:srgbClr val="FF0000"/>
                </a:solidFill>
              </a:rPr>
              <a:t>/optimizers/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b="1" dirty="0" err="1"/>
              <a:t>Keras</a:t>
            </a:r>
            <a:r>
              <a:rPr lang="en-US" b="1" dirty="0"/>
              <a:t>’ built-in preprocessing </a:t>
            </a:r>
            <a:r>
              <a:rPr lang="en-US" b="1" dirty="0" err="1"/>
              <a:t>ImageDataGenerator</a:t>
            </a:r>
            <a:r>
              <a:rPr lang="en-US" b="1" dirty="0"/>
              <a:t>: </a:t>
            </a:r>
            <a:r>
              <a:rPr lang="en-US" sz="1300" dirty="0">
                <a:solidFill>
                  <a:srgbClr val="FF0000"/>
                </a:solidFill>
                <a:hlinkClick r:id="rId3"/>
              </a:rPr>
              <a:t>https://keras.io/preprocessing/image/</a:t>
            </a:r>
            <a:endParaRPr lang="en-US" sz="1300" dirty="0">
              <a:solidFill>
                <a:srgbClr val="FF0000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These built-in methods just provide us some high level structure of the CNN model, in order to construct our own CNN</a:t>
            </a:r>
            <a:r>
              <a:rPr lang="zh-CN" altLang="en-US" dirty="0"/>
              <a:t> </a:t>
            </a:r>
            <a:r>
              <a:rPr lang="en-CA" altLang="zh-CN" dirty="0"/>
              <a:t>model, we need to adjust the parameter and some convolution and dense layers in our modified version of the CNN model.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05F023-343C-A04E-B5FD-D09D7AAF7559}"/>
              </a:ext>
            </a:extLst>
          </p:cNvPr>
          <p:cNvSpPr/>
          <p:nvPr/>
        </p:nvSpPr>
        <p:spPr>
          <a:xfrm>
            <a:off x="374659" y="156436"/>
            <a:ext cx="4506624" cy="924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latin typeface="Times" pitchFamily="2" charset="0"/>
              </a:rPr>
              <a:t>Comparison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12594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B2728C7-6DD3-3449-B34D-5CBCA8E57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102" y="1250115"/>
            <a:ext cx="10999688" cy="4357770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1800" b="1" dirty="0"/>
              <a:t>HOG</a:t>
            </a:r>
          </a:p>
          <a:p>
            <a:r>
              <a:rPr lang="en-US" sz="1800" dirty="0"/>
              <a:t>U</a:t>
            </a:r>
            <a:r>
              <a:rPr lang="en-CA" sz="1800" dirty="0"/>
              <a:t>se HOG algorithm to extract the features from the image using OpenCV built-in function </a:t>
            </a:r>
            <a:r>
              <a:rPr lang="en-CA" sz="1800" dirty="0" err="1"/>
              <a:t>HOGDescriptor</a:t>
            </a:r>
            <a:r>
              <a:rPr lang="en-CA" sz="1800" dirty="0"/>
              <a:t>, and we use this method to detect the objects in the images. </a:t>
            </a:r>
            <a:endParaRPr lang="en-US" sz="1800" dirty="0"/>
          </a:p>
          <a:p>
            <a:endParaRPr lang="en-US" sz="1800" b="1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1800" b="1" dirty="0"/>
              <a:t>SVM</a:t>
            </a:r>
          </a:p>
          <a:p>
            <a:r>
              <a:rPr lang="en-US" sz="1800" dirty="0"/>
              <a:t>U</a:t>
            </a:r>
            <a:r>
              <a:rPr lang="en-CA" sz="1800" dirty="0"/>
              <a:t>se SVM algorithm together with enough positive and negative datasets to train the SVM model. SVM mechanism constructs a hyperplane and then use this space for classification.</a:t>
            </a:r>
            <a:endParaRPr lang="en-US" sz="1800" dirty="0"/>
          </a:p>
          <a:p>
            <a:endParaRPr lang="en-US" sz="1800" b="1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1800" b="1" dirty="0"/>
              <a:t>CNN</a:t>
            </a:r>
          </a:p>
          <a:p>
            <a:r>
              <a:rPr lang="en-US" sz="1800" dirty="0"/>
              <a:t>Combine </a:t>
            </a:r>
            <a:r>
              <a:rPr lang="en-US" sz="1800" dirty="0" err="1"/>
              <a:t>Keras</a:t>
            </a:r>
            <a:r>
              <a:rPr lang="en-US" sz="1800" dirty="0"/>
              <a:t>’</a:t>
            </a:r>
            <a:r>
              <a:rPr lang="zh-CN" altLang="en-US" sz="1800" dirty="0"/>
              <a:t> </a:t>
            </a:r>
            <a:r>
              <a:rPr lang="en-US" altLang="zh-CN" sz="1800" dirty="0"/>
              <a:t>VGG16 model with </a:t>
            </a:r>
            <a:r>
              <a:rPr lang="en-US" altLang="zh-CN" sz="1800" dirty="0" err="1"/>
              <a:t>Keras</a:t>
            </a:r>
            <a:r>
              <a:rPr lang="en-US" altLang="zh-CN" sz="1800" dirty="0"/>
              <a:t>’ optimizer SGD together to construct our own CNN model, training the model with enough datasets. Then we can use this trained model to classify the object for the detection part.</a:t>
            </a:r>
            <a:endParaRPr lang="en-US" sz="1800" dirty="0"/>
          </a:p>
          <a:p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B0E73B-5F7B-424E-9580-8CF54CE79A27}"/>
              </a:ext>
            </a:extLst>
          </p:cNvPr>
          <p:cNvSpPr/>
          <p:nvPr/>
        </p:nvSpPr>
        <p:spPr>
          <a:xfrm>
            <a:off x="378773" y="191852"/>
            <a:ext cx="57172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latin typeface="Times" pitchFamily="2" charset="0"/>
              </a:rPr>
              <a:t>Coverage Topics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823453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B2728C7-6DD3-3449-B34D-5CBCA8E57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760" y="1601693"/>
            <a:ext cx="9972028" cy="366955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b="1" dirty="0"/>
              <a:t>Yilin Qu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Construct the HOG descriptor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Build, train and compare SVM with different parameter settings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Perform a sliding window and use bounding box to extract dog or cat in the given image with trained SVM.</a:t>
            </a:r>
          </a:p>
          <a:p>
            <a:endParaRPr lang="en-US" b="1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b="1" dirty="0" err="1"/>
              <a:t>Yuhan</a:t>
            </a:r>
            <a:r>
              <a:rPr lang="en-US" b="1" dirty="0"/>
              <a:t> Shao: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Construct the CNN model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Train the CNN model, and find the datasets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Find the positive and negative datasets for training the SVM model</a:t>
            </a:r>
          </a:p>
          <a:p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84D5CF-5827-8B4A-BCDA-21EE27F0ABEF}"/>
              </a:ext>
            </a:extLst>
          </p:cNvPr>
          <p:cNvSpPr/>
          <p:nvPr/>
        </p:nvSpPr>
        <p:spPr>
          <a:xfrm>
            <a:off x="368761" y="339769"/>
            <a:ext cx="81297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5400" b="1" dirty="0">
                <a:latin typeface="Times" pitchFamily="2" charset="0"/>
              </a:rPr>
              <a:t>Individual</a:t>
            </a:r>
            <a:r>
              <a:rPr lang="en-US" sz="5400" b="1" dirty="0">
                <a:latin typeface="Times" pitchFamily="2" charset="0"/>
              </a:rPr>
              <a:t> </a:t>
            </a:r>
            <a:r>
              <a:rPr lang="en-CA" sz="5400" b="1" dirty="0">
                <a:latin typeface="Times" pitchFamily="2" charset="0"/>
              </a:rPr>
              <a:t>Work</a:t>
            </a:r>
            <a:r>
              <a:rPr lang="en-US" sz="5400" b="1" dirty="0">
                <a:latin typeface="Times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1867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B2728C7-6DD3-3449-B34D-5CBCA8E57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760" y="1601693"/>
            <a:ext cx="9972028" cy="3669553"/>
          </a:xfrm>
        </p:spPr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84D5CF-5827-8B4A-BCDA-21EE27F0ABEF}"/>
              </a:ext>
            </a:extLst>
          </p:cNvPr>
          <p:cNvSpPr/>
          <p:nvPr/>
        </p:nvSpPr>
        <p:spPr>
          <a:xfrm>
            <a:off x="368760" y="275105"/>
            <a:ext cx="117257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5400" b="1" dirty="0">
                <a:latin typeface="Times" pitchFamily="2" charset="0"/>
              </a:rPr>
              <a:t>Link to Project GitHub &amp; Presentation </a:t>
            </a:r>
            <a:endParaRPr lang="en-US" sz="5400" b="1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275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A30128-3926-064C-8517-DC5088C13904}"/>
              </a:ext>
            </a:extLst>
          </p:cNvPr>
          <p:cNvSpPr/>
          <p:nvPr/>
        </p:nvSpPr>
        <p:spPr>
          <a:xfrm>
            <a:off x="3293573" y="2003612"/>
            <a:ext cx="560485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000" b="1" dirty="0">
                <a:latin typeface="Times" pitchFamily="2" charset="0"/>
              </a:rPr>
              <a:t>THE END</a:t>
            </a:r>
          </a:p>
          <a:p>
            <a:pPr algn="ctr"/>
            <a:r>
              <a:rPr lang="en-CA" sz="6000" b="1" dirty="0">
                <a:latin typeface="Times" pitchFamily="2" charset="0"/>
              </a:rPr>
              <a:t>THANKS</a:t>
            </a:r>
            <a:endParaRPr lang="en-US" sz="6000" b="1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2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772DB-C1E7-7F41-9F72-8BB753367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70614"/>
            <a:ext cx="8784771" cy="11030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" pitchFamily="2" charset="0"/>
                <a:cs typeface="Times New Roman" panose="02020603050405020304" pitchFamily="18" charset="0"/>
              </a:rPr>
              <a:t>Problem definition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2728C7-6DD3-3449-B34D-5CBCA8E57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129" y="1491343"/>
            <a:ext cx="10787742" cy="3592286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Detect objects in an input image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Find dog or cat object among the objects we have detected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Extract the dog or cat object that we have found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Classify the extracted dog or cat into the classes we studied: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5 Dog Classes: Chihuahua, New </a:t>
            </a:r>
            <a:r>
              <a:rPr lang="en-US" sz="2400" dirty="0" err="1"/>
              <a:t>Foundland</a:t>
            </a:r>
            <a:r>
              <a:rPr lang="en-US" sz="2400" dirty="0"/>
              <a:t>, Pug, Saint Bernard, </a:t>
            </a:r>
            <a:r>
              <a:rPr lang="en-US" sz="2400" dirty="0" err="1"/>
              <a:t>Samyed</a:t>
            </a:r>
            <a:endParaRPr lang="en-US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5 Cat Classes:</a:t>
            </a:r>
            <a:r>
              <a:rPr lang="zh-CN" altLang="en-US" sz="2400" dirty="0"/>
              <a:t> </a:t>
            </a:r>
            <a:r>
              <a:rPr lang="en-CA" altLang="zh-CN" sz="2400" dirty="0"/>
              <a:t>Bengal, Bombay, Maine Coon, Ragdoll, Russian Blue</a:t>
            </a:r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endParaRPr lang="en-US" dirty="0"/>
          </a:p>
          <a:p>
            <a:pPr marL="342900" indent="-342900">
              <a:buFont typeface="Wingdings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383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B2728C7-6DD3-3449-B34D-5CBCA8E57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541" y="633507"/>
            <a:ext cx="2541494" cy="388470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b="1" dirty="0"/>
              <a:t>5 Dog Classes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9F90B9C-CB7B-AC41-99CB-10B413728CB1}"/>
              </a:ext>
            </a:extLst>
          </p:cNvPr>
          <p:cNvSpPr txBox="1">
            <a:spLocks/>
          </p:cNvSpPr>
          <p:nvPr/>
        </p:nvSpPr>
        <p:spPr>
          <a:xfrm>
            <a:off x="394447" y="3088343"/>
            <a:ext cx="2541494" cy="388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en-US" b="1" dirty="0"/>
              <a:t>5 Cat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D2DFDC-B3DB-F147-BBDE-BC0663935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82" y="1181848"/>
            <a:ext cx="1052606" cy="1407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283A98-8A79-EB4D-B528-52CA84345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053" y="1211648"/>
            <a:ext cx="2295712" cy="13774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6CDD24-03CB-404B-8F22-A979F7892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530" y="1181848"/>
            <a:ext cx="1150470" cy="14876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BD9034-51FD-1543-AAAC-BAC9903D6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016" y="1211648"/>
            <a:ext cx="1988872" cy="14876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D07F93-C1DC-6549-8425-7CB2C12CE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1465" y="1181848"/>
            <a:ext cx="1150471" cy="15380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CDA8BA-4BF4-8A45-BACB-B913D6FC9D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82" y="3476814"/>
            <a:ext cx="1052606" cy="15804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73ABB5-97C2-334B-8014-AA10D6FD60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9053" y="3476813"/>
            <a:ext cx="1445021" cy="15804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E94B4DD-A73D-7B43-9138-A320F3E8DA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4839" y="3476813"/>
            <a:ext cx="1150470" cy="16072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0095982-2FDB-BE4E-A1B8-9F543A0251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6074" y="3476813"/>
            <a:ext cx="2017648" cy="15804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F443854-096D-7547-909C-CC6AC4F5DC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4487" y="3534599"/>
            <a:ext cx="2231516" cy="1487677"/>
          </a:xfrm>
          <a:prstGeom prst="rect">
            <a:avLst/>
          </a:prstGeom>
        </p:spPr>
      </p:pic>
      <p:sp>
        <p:nvSpPr>
          <p:cNvPr id="29" name="Subtitle 2">
            <a:extLst>
              <a:ext uri="{FF2B5EF4-FFF2-40B4-BE49-F238E27FC236}">
                <a16:creationId xmlns:a16="http://schemas.microsoft.com/office/drawing/2014/main" id="{A1100EA5-3F1F-8C43-80DA-F6618093719D}"/>
              </a:ext>
            </a:extLst>
          </p:cNvPr>
          <p:cNvSpPr txBox="1">
            <a:spLocks/>
          </p:cNvSpPr>
          <p:nvPr/>
        </p:nvSpPr>
        <p:spPr>
          <a:xfrm>
            <a:off x="9181577" y="2719910"/>
            <a:ext cx="1020359" cy="319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Samoyed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4CC5597A-0691-F545-9179-71D07E1EB6D1}"/>
              </a:ext>
            </a:extLst>
          </p:cNvPr>
          <p:cNvSpPr txBox="1">
            <a:spLocks/>
          </p:cNvSpPr>
          <p:nvPr/>
        </p:nvSpPr>
        <p:spPr>
          <a:xfrm>
            <a:off x="2771988" y="2678934"/>
            <a:ext cx="1322851" cy="3195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New </a:t>
            </a:r>
            <a:r>
              <a:rPr lang="en-US" sz="1200" b="1" dirty="0" err="1"/>
              <a:t>Foundland</a:t>
            </a:r>
            <a:endParaRPr lang="en-US" sz="1200" b="1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2E366B82-160E-5A4C-AB4F-E902291FBF42}"/>
              </a:ext>
            </a:extLst>
          </p:cNvPr>
          <p:cNvSpPr txBox="1">
            <a:spLocks/>
          </p:cNvSpPr>
          <p:nvPr/>
        </p:nvSpPr>
        <p:spPr>
          <a:xfrm>
            <a:off x="5245309" y="2712327"/>
            <a:ext cx="845166" cy="259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Pug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961D190-5093-C041-8222-BC8A59310B84}"/>
              </a:ext>
            </a:extLst>
          </p:cNvPr>
          <p:cNvSpPr txBox="1">
            <a:spLocks/>
          </p:cNvSpPr>
          <p:nvPr/>
        </p:nvSpPr>
        <p:spPr>
          <a:xfrm>
            <a:off x="7028115" y="2719911"/>
            <a:ext cx="1150471" cy="3195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Saint-Bernard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9F5E9F09-6126-EC4F-91AD-D6B7B0ADA178}"/>
              </a:ext>
            </a:extLst>
          </p:cNvPr>
          <p:cNvSpPr txBox="1">
            <a:spLocks/>
          </p:cNvSpPr>
          <p:nvPr/>
        </p:nvSpPr>
        <p:spPr>
          <a:xfrm>
            <a:off x="704331" y="2669525"/>
            <a:ext cx="1169842" cy="265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Chihuahua</a:t>
            </a: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FE81F9D2-3271-7A47-8D7C-F9EA703B57D8}"/>
              </a:ext>
            </a:extLst>
          </p:cNvPr>
          <p:cNvSpPr txBox="1">
            <a:spLocks/>
          </p:cNvSpPr>
          <p:nvPr/>
        </p:nvSpPr>
        <p:spPr>
          <a:xfrm>
            <a:off x="833473" y="5084027"/>
            <a:ext cx="911557" cy="266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Bengal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9F49A587-581D-2B4A-BEAB-D361CE1F0B75}"/>
              </a:ext>
            </a:extLst>
          </p:cNvPr>
          <p:cNvSpPr txBox="1">
            <a:spLocks/>
          </p:cNvSpPr>
          <p:nvPr/>
        </p:nvSpPr>
        <p:spPr>
          <a:xfrm>
            <a:off x="2525256" y="5088732"/>
            <a:ext cx="911557" cy="261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Bombay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F4D1BE8C-8E26-BF47-AC34-9C29D636DEE5}"/>
              </a:ext>
            </a:extLst>
          </p:cNvPr>
          <p:cNvSpPr txBox="1">
            <a:spLocks/>
          </p:cNvSpPr>
          <p:nvPr/>
        </p:nvSpPr>
        <p:spPr>
          <a:xfrm>
            <a:off x="4094839" y="5084027"/>
            <a:ext cx="1150470" cy="266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Maine Coon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ADD008E4-CAA2-174A-94E5-82F8B780F5C1}"/>
              </a:ext>
            </a:extLst>
          </p:cNvPr>
          <p:cNvSpPr txBox="1">
            <a:spLocks/>
          </p:cNvSpPr>
          <p:nvPr/>
        </p:nvSpPr>
        <p:spPr>
          <a:xfrm>
            <a:off x="6284789" y="5101695"/>
            <a:ext cx="1030411" cy="261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Ragdoll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BEB3D161-6B38-FA43-B9AD-A9042920A8AF}"/>
              </a:ext>
            </a:extLst>
          </p:cNvPr>
          <p:cNvSpPr txBox="1">
            <a:spLocks/>
          </p:cNvSpPr>
          <p:nvPr/>
        </p:nvSpPr>
        <p:spPr>
          <a:xfrm>
            <a:off x="8743202" y="5036933"/>
            <a:ext cx="1169842" cy="265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Russian Blue</a:t>
            </a:r>
          </a:p>
        </p:txBody>
      </p:sp>
    </p:spTree>
    <p:extLst>
      <p:ext uri="{BB962C8B-B14F-4D97-AF65-F5344CB8AC3E}">
        <p14:creationId xmlns:p14="http://schemas.microsoft.com/office/powerpoint/2010/main" val="912798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2772DB-C1E7-7F41-9F72-8BB753367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760" y="346300"/>
            <a:ext cx="4346378" cy="11747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b="1" dirty="0"/>
              <a:t>METHODOLOGY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2728C7-6DD3-3449-B34D-5CBCA8E57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760" y="1750287"/>
            <a:ext cx="6832600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b="1" dirty="0"/>
              <a:t>HOG – Histogram of Oriented Gradients</a:t>
            </a:r>
          </a:p>
          <a:p>
            <a:pPr marL="514350" indent="-342900">
              <a:buFont typeface="Wingdings" pitchFamily="2" charset="2"/>
              <a:buChar char="Ø"/>
            </a:pPr>
            <a:r>
              <a:rPr lang="en-US" dirty="0"/>
              <a:t>Compute gradient value</a:t>
            </a:r>
          </a:p>
          <a:p>
            <a:pPr marL="514350" indent="-342900">
              <a:buFont typeface="Wingdings" pitchFamily="2" charset="2"/>
              <a:buChar char="Ø"/>
            </a:pPr>
            <a:r>
              <a:rPr lang="en-US" dirty="0"/>
              <a:t>Filtering the intensity of the image with the filter kernels: [-1, 0, 1], [-1, 0, 1]</a:t>
            </a:r>
            <a:r>
              <a:rPr lang="en-US" baseline="30000" dirty="0"/>
              <a:t>T</a:t>
            </a:r>
          </a:p>
          <a:p>
            <a:pPr marL="514350" indent="-342900">
              <a:buFont typeface="Wingdings" pitchFamily="2" charset="2"/>
              <a:buChar char="Ø"/>
            </a:pPr>
            <a:r>
              <a:rPr lang="en-US" dirty="0"/>
              <a:t>Create cell histograms based on previous computed gradient</a:t>
            </a:r>
          </a:p>
          <a:p>
            <a:pPr marL="514350" indent="-342900">
              <a:buFont typeface="Wingdings" pitchFamily="2" charset="2"/>
              <a:buChar char="Ø"/>
            </a:pPr>
            <a:r>
              <a:rPr lang="en-US" dirty="0"/>
              <a:t>Group the cells together into larger, spatially connected blocks </a:t>
            </a:r>
          </a:p>
          <a:p>
            <a:pPr marL="514350" indent="-342900">
              <a:buFont typeface="Wingdings" pitchFamily="2" charset="2"/>
              <a:buChar char="Ø"/>
            </a:pPr>
            <a:r>
              <a:rPr lang="en-US" dirty="0"/>
              <a:t>Compute the normalized vector containing all histograms in a given block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88DFD2-1F61-8F45-AD32-A7DF40FD8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94" r="-4" b="-4"/>
          <a:stretch/>
        </p:blipFill>
        <p:spPr>
          <a:xfrm>
            <a:off x="7861238" y="933693"/>
            <a:ext cx="3644962" cy="2377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D31367-F3E0-4D48-B2B2-5388EB536CD8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9" r="4" b="4"/>
          <a:stretch/>
        </p:blipFill>
        <p:spPr>
          <a:xfrm>
            <a:off x="7861238" y="3588301"/>
            <a:ext cx="3644962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49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6E4955C-470C-3147-B4D6-F27AC8F51B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543" y="1398815"/>
            <a:ext cx="9964934" cy="2652924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b="1" dirty="0"/>
              <a:t>SVM – Support Vector Machine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Together with the HOG algorithm, take in a set of features labeled 0 or 1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Fit the SVM with training examples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SVM constructs hyperplane in the high dimension </a:t>
            </a:r>
            <a:r>
              <a:rPr lang="en-US" dirty="0" err="1"/>
              <a:t>s.t.</a:t>
            </a:r>
            <a:r>
              <a:rPr lang="en-US" dirty="0"/>
              <a:t> divide the vectors apart based on their labels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CDC9CC5-FF7B-204B-9282-619B13E1FBA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99" y="3429000"/>
            <a:ext cx="4440122" cy="2303007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39B8721-6422-BB48-A238-9843FBA7091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383" y="3429000"/>
            <a:ext cx="2578518" cy="230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41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77011EB-668C-E347-9826-DCDC92E68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3537" y="1323106"/>
            <a:ext cx="4911698" cy="4479004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b="1" dirty="0"/>
              <a:t>Sliding Window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Sliding the window through the image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Detect the object from the input image and combine with HOG to extract the feature vectors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And then extract the feature vectors into our trained SVM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Draw the rectangle of the window which labeled 1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Group the windows together into a larger bounding box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4A7F65-86A3-6C44-BCA6-3936122B1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649" y="1204761"/>
            <a:ext cx="6177937" cy="447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92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36AA682-B395-924B-9231-6DD7AF41C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543" y="1639031"/>
            <a:ext cx="5208814" cy="2675645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b="1" dirty="0"/>
              <a:t>CNN – Convolutional Neural Network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Convolution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Non-linearity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Max pooling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Classification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3FA0A9-67C5-8741-98D3-ECF726A942D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357" y="979266"/>
            <a:ext cx="6134100" cy="1319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BB4512-A3C8-BB43-BF34-1A0DDADBE04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982" y="3108101"/>
            <a:ext cx="6038850" cy="150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80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A98207-6F1B-2845-B976-5BB99C57A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543" y="206828"/>
            <a:ext cx="6607628" cy="1023257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Times" pitchFamily="2" charset="0"/>
              </a:rPr>
              <a:t>Results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CBED1D4-B40C-2D48-82EB-D7EC796F5F5C}"/>
              </a:ext>
            </a:extLst>
          </p:cNvPr>
          <p:cNvSpPr txBox="1">
            <a:spLocks/>
          </p:cNvSpPr>
          <p:nvPr/>
        </p:nvSpPr>
        <p:spPr>
          <a:xfrm>
            <a:off x="715681" y="2706041"/>
            <a:ext cx="4421095" cy="1946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b="1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001C2E-1EB5-D043-888F-0C6984BD877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484" y="1955955"/>
            <a:ext cx="8972070" cy="33825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B00419-2ACB-8340-933A-9C94B7658E74}"/>
              </a:ext>
            </a:extLst>
          </p:cNvPr>
          <p:cNvSpPr txBox="1"/>
          <p:nvPr/>
        </p:nvSpPr>
        <p:spPr>
          <a:xfrm>
            <a:off x="424543" y="1275849"/>
            <a:ext cx="413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General Pipeline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2267984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B2728C7-6DD3-3449-B34D-5CBCA8E57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496" y="580702"/>
            <a:ext cx="3200400" cy="415364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b="1" dirty="0"/>
              <a:t>Detection Part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5E1C-2D6D-8F4E-953C-681A69F2E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572" y="1178500"/>
            <a:ext cx="7124855" cy="518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2514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649</Words>
  <Application>Microsoft Macintosh PowerPoint</Application>
  <PresentationFormat>Widescreen</PresentationFormat>
  <Paragraphs>87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Times</vt:lpstr>
      <vt:lpstr>Wingdings</vt:lpstr>
      <vt:lpstr>Vapor Trail</vt:lpstr>
      <vt:lpstr>Csc420 Final project Dog vs. cat detection &amp; classification</vt:lpstr>
      <vt:lpstr>Problem definition</vt:lpstr>
      <vt:lpstr>PowerPoint Presentation</vt:lpstr>
      <vt:lpstr>METHODOLOGY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Csc420 Final project Dog vs. cat detection &amp; classification</dc:title>
  <dc:creator>Yuhan Shao</dc:creator>
  <cp:lastModifiedBy>Yuhan Shao</cp:lastModifiedBy>
  <cp:revision>55</cp:revision>
  <cp:lastPrinted>2018-12-03T04:59:10Z</cp:lastPrinted>
  <dcterms:created xsi:type="dcterms:W3CDTF">2018-12-02T19:00:28Z</dcterms:created>
  <dcterms:modified xsi:type="dcterms:W3CDTF">2018-12-03T19:40:50Z</dcterms:modified>
</cp:coreProperties>
</file>